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384" r:id="rId2"/>
    <p:sldId id="261" r:id="rId3"/>
    <p:sldId id="289" r:id="rId4"/>
    <p:sldId id="693" r:id="rId5"/>
    <p:sldId id="844" r:id="rId6"/>
    <p:sldId id="845" r:id="rId7"/>
    <p:sldId id="846" r:id="rId8"/>
    <p:sldId id="847" r:id="rId9"/>
    <p:sldId id="848" r:id="rId10"/>
    <p:sldId id="849" r:id="rId11"/>
    <p:sldId id="850" r:id="rId12"/>
    <p:sldId id="851" r:id="rId13"/>
    <p:sldId id="852" r:id="rId14"/>
    <p:sldId id="853" r:id="rId15"/>
    <p:sldId id="854" r:id="rId16"/>
    <p:sldId id="855" r:id="rId17"/>
    <p:sldId id="856" r:id="rId18"/>
    <p:sldId id="857" r:id="rId19"/>
    <p:sldId id="858" r:id="rId20"/>
    <p:sldId id="859" r:id="rId21"/>
    <p:sldId id="860" r:id="rId22"/>
    <p:sldId id="861" r:id="rId23"/>
    <p:sldId id="524" r:id="rId24"/>
    <p:sldId id="416" r:id="rId25"/>
    <p:sldId id="443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32" r:id="rId38"/>
    <p:sldId id="862" r:id="rId39"/>
    <p:sldId id="863" r:id="rId40"/>
    <p:sldId id="864" r:id="rId41"/>
    <p:sldId id="865" r:id="rId42"/>
    <p:sldId id="866" r:id="rId43"/>
    <p:sldId id="84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693"/>
            <p14:sldId id="844"/>
            <p14:sldId id="845"/>
            <p14:sldId id="846"/>
            <p14:sldId id="847"/>
            <p14:sldId id="848"/>
            <p14:sldId id="849"/>
            <p14:sldId id="850"/>
            <p14:sldId id="851"/>
            <p14:sldId id="852"/>
            <p14:sldId id="853"/>
            <p14:sldId id="854"/>
            <p14:sldId id="855"/>
            <p14:sldId id="856"/>
            <p14:sldId id="857"/>
            <p14:sldId id="858"/>
            <p14:sldId id="859"/>
            <p14:sldId id="860"/>
            <p14:sldId id="861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862"/>
            <p14:sldId id="863"/>
            <p14:sldId id="864"/>
            <p14:sldId id="865"/>
            <p14:sldId id="866"/>
            <p14:sldId id="84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99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4136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603AA5-7E82-442A-A8FF-546D029BD93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For deployments longer than 72 hours, many people will just add more of the items that they will use up, such as clothing, food, water, and batteries. Others may add a greater range of communication options and backup equipment as well.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F420815-FEE0-44D6-A1AB-4FE64A7FBB0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You may not want to pre-pack some items for reasons of expense or shelf life. Keep a checklist of these items in your jump kit so that you will remember to add them at the last minute.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lluneedems.com/ms_b3311.jpg&amp;imgrefurl=http://www.alluneedems.com/Jump%20Kits.htm&amp;h=225&amp;w=296&amp;sz=7&amp;tbnid=_hlJ1QlI7ulTbM:&amp;tbnh=84&amp;tbnw=111&amp;hl=en&amp;start=10&amp;prev=/images?q=jump+kit&amp;svnum=10&amp;hl=en&amp;lr=&amp;sa=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77096" y="3657600"/>
            <a:ext cx="258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Four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Jump Kit Category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304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jump kits into two categories </a:t>
            </a:r>
          </a:p>
          <a:p>
            <a:pPr lvl="1"/>
            <a:r>
              <a:rPr lang="en-US" dirty="0" smtClean="0"/>
              <a:t>Deployments under 24 hours</a:t>
            </a:r>
          </a:p>
          <a:p>
            <a:pPr lvl="1"/>
            <a:r>
              <a:rPr lang="en-US" dirty="0" smtClean="0"/>
              <a:t>One for up to 72 hours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Everyone has their own favorite list of items to keep in a jump kit</a:t>
            </a:r>
          </a:p>
        </p:txBody>
      </p:sp>
      <p:pic>
        <p:nvPicPr>
          <p:cNvPr id="890885" name="Picture 5" descr="ms_b331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2895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8738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9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Jump Kit Idea List</a:t>
            </a:r>
          </a:p>
        </p:txBody>
      </p:sp>
      <p:sp>
        <p:nvSpPr>
          <p:cNvPr id="892934" name="Rectangle 1030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3276600" cy="4114800"/>
          </a:xfrm>
        </p:spPr>
        <p:txBody>
          <a:bodyPr/>
          <a:lstStyle/>
          <a:p>
            <a:r>
              <a:rPr lang="en-US" sz="2400" b="1" dirty="0" smtClean="0"/>
              <a:t>Something to put it in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One or more backpacks, suitcases, plastic storage tubs, etc. </a:t>
            </a:r>
          </a:p>
          <a:p>
            <a:pPr lvl="1"/>
            <a:r>
              <a:rPr lang="en-US" dirty="0" smtClean="0"/>
              <a:t>Package individual items in zip lock bags or plastic kitchen containers</a:t>
            </a:r>
          </a:p>
          <a:p>
            <a:endParaRPr lang="en-US" sz="2000" dirty="0" smtClean="0"/>
          </a:p>
        </p:txBody>
      </p:sp>
      <p:sp>
        <p:nvSpPr>
          <p:cNvPr id="892935" name="Rectangle 1031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600200"/>
            <a:ext cx="4953000" cy="41148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Radios and Accessories</a:t>
            </a:r>
          </a:p>
          <a:p>
            <a:pPr lvl="1"/>
            <a:r>
              <a:rPr lang="en-US" sz="2000" dirty="0" smtClean="0"/>
              <a:t>Handheld VHF or dual-band radio (some people also like to bring a spare) </a:t>
            </a:r>
          </a:p>
          <a:p>
            <a:pPr lvl="1"/>
            <a:r>
              <a:rPr lang="en-US" sz="2000" dirty="0" smtClean="0"/>
              <a:t>Spare rechargeable batteries for handhelds </a:t>
            </a:r>
          </a:p>
          <a:p>
            <a:pPr lvl="1"/>
            <a:r>
              <a:rPr lang="en-US" sz="2000" dirty="0" smtClean="0"/>
              <a:t>Alkaline battery pack for handhelds </a:t>
            </a:r>
          </a:p>
          <a:p>
            <a:pPr lvl="1"/>
            <a:r>
              <a:rPr lang="en-US" sz="2000" dirty="0" smtClean="0"/>
              <a:t>Alkaline batteries </a:t>
            </a:r>
          </a:p>
          <a:p>
            <a:pPr lvl="1"/>
            <a:r>
              <a:rPr lang="en-US" sz="2000" dirty="0" smtClean="0"/>
              <a:t>Speaker mic and earphone for handhelds </a:t>
            </a:r>
          </a:p>
          <a:p>
            <a:pPr lvl="1"/>
            <a:r>
              <a:rPr lang="en-US" sz="2000" dirty="0" smtClean="0"/>
              <a:t>Battery chargers, AC and DC for handhelds </a:t>
            </a:r>
          </a:p>
        </p:txBody>
      </p:sp>
    </p:spTree>
    <p:extLst>
      <p:ext uri="{BB962C8B-B14F-4D97-AF65-F5344CB8AC3E}">
        <p14:creationId xmlns:p14="http://schemas.microsoft.com/office/powerpoint/2010/main" val="942697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2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2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2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2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2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2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934" grpId="0" build="p"/>
      <p:bldP spid="8929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Jump Kit Idea List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89395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3848100" cy="4419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Radios and Accessories</a:t>
            </a:r>
            <a:r>
              <a:rPr lang="en-US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Mobile VHF or dual-band radio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HF radio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Multi-band HF antenna, tuner, heavy parachute cord or nylon mason's twine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VHF/UHF gain antennas and adapters (roll-up J-Pole, mobile magnetic mount,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Coaxial feed lines, jumpers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Ground rod, pipe clamp, and wire </a:t>
            </a:r>
          </a:p>
        </p:txBody>
      </p:sp>
      <p:sp>
        <p:nvSpPr>
          <p:cNvPr id="8939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295400"/>
            <a:ext cx="3848100" cy="4419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Radios and Accessories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AC power supplies for VHF.UHF mobile and HF radios, accessories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Large battery source for VHF/UHF mobile and HF radios, with charger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 related power, data, audio, and RF cables and adapters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Small repair kit: hand tools, multi-meter, connectors, adapters, fuses, key parts </a:t>
            </a:r>
          </a:p>
        </p:txBody>
      </p:sp>
    </p:spTree>
    <p:extLst>
      <p:ext uri="{BB962C8B-B14F-4D97-AF65-F5344CB8AC3E}">
        <p14:creationId xmlns:p14="http://schemas.microsoft.com/office/powerpoint/2010/main" val="41023550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3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3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3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3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3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39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3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39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3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39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3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39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3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39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3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3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3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3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3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3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3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39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3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39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58" grpId="0" build="p"/>
      <p:bldP spid="8939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Jump Kit Idea List </a:t>
            </a:r>
            <a:r>
              <a:rPr lang="en-US" sz="1200" b="1" dirty="0">
                <a:solidFill>
                  <a:srgbClr val="0070C0"/>
                </a:solidFill>
              </a:rPr>
              <a:t>(</a:t>
            </a:r>
            <a:r>
              <a:rPr lang="en-US" sz="1200" b="1" dirty="0" err="1">
                <a:solidFill>
                  <a:srgbClr val="0070C0"/>
                </a:solidFill>
              </a:rPr>
              <a:t>cont</a:t>
            </a:r>
            <a:r>
              <a:rPr lang="en-US" sz="1200" b="1" dirty="0">
                <a:solidFill>
                  <a:srgbClr val="0070C0"/>
                </a:solidFill>
              </a:rPr>
              <a:t>)</a:t>
            </a:r>
            <a:endParaRPr lang="en-US" dirty="0" smtClean="0"/>
          </a:p>
        </p:txBody>
      </p:sp>
      <p:sp>
        <p:nvSpPr>
          <p:cNvPr id="89498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4343400" cy="4114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Radios and Accessories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Materials for improvisation: wire, connectors, small parts, insulators, duct tape, etc. </a:t>
            </a:r>
          </a:p>
          <a:p>
            <a:pPr lvl="1"/>
            <a:r>
              <a:rPr lang="en-US" dirty="0" smtClean="0"/>
              <a:t>Photocopies of manuals for all equipment </a:t>
            </a:r>
          </a:p>
          <a:p>
            <a:pPr lvl="1"/>
            <a:r>
              <a:rPr lang="en-US" dirty="0" smtClean="0"/>
              <a:t>Headphones, for noisy areas and privacy with proper connector, adaptors </a:t>
            </a:r>
          </a:p>
          <a:p>
            <a:pPr lvl="1"/>
            <a:r>
              <a:rPr lang="en-US" dirty="0" smtClean="0"/>
              <a:t>Specialized gear for packet, ATV or other modes </a:t>
            </a:r>
          </a:p>
        </p:txBody>
      </p:sp>
      <p:sp>
        <p:nvSpPr>
          <p:cNvPr id="89498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3505200" cy="4114800"/>
          </a:xfrm>
        </p:spPr>
        <p:txBody>
          <a:bodyPr/>
          <a:lstStyle/>
          <a:p>
            <a:r>
              <a:rPr lang="en-US" sz="2400" b="1" dirty="0" smtClean="0"/>
              <a:t>Radios and Accessories</a:t>
            </a:r>
          </a:p>
          <a:p>
            <a:pPr lvl="1"/>
            <a:r>
              <a:rPr lang="en-US" dirty="0" smtClean="0"/>
              <a:t>Multi-band scanner, weather radio </a:t>
            </a:r>
          </a:p>
          <a:p>
            <a:pPr lvl="1"/>
            <a:r>
              <a:rPr lang="en-US" dirty="0" smtClean="0"/>
              <a:t>Personal cell phone, pager, spare batteries and chargers </a:t>
            </a:r>
          </a:p>
          <a:p>
            <a:pPr lvl="1"/>
            <a:r>
              <a:rPr lang="en-US" dirty="0" smtClean="0"/>
              <a:t>Pencils, legal pads, pencil sharpener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72662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4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4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4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4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4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4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4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4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4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4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4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94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4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4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4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4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4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4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985" grpId="0" build="p"/>
      <p:bldP spid="8949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Jump Kit Idea List </a:t>
            </a:r>
            <a:r>
              <a:rPr lang="en-US" sz="1200" b="1" dirty="0">
                <a:solidFill>
                  <a:srgbClr val="0070C0"/>
                </a:solidFill>
              </a:rPr>
              <a:t>(</a:t>
            </a:r>
            <a:r>
              <a:rPr lang="en-US" sz="1200" b="1" dirty="0" err="1">
                <a:solidFill>
                  <a:srgbClr val="0070C0"/>
                </a:solidFill>
              </a:rPr>
              <a:t>cont</a:t>
            </a:r>
            <a:r>
              <a:rPr lang="en-US" sz="1200" b="1" dirty="0">
                <a:solidFill>
                  <a:srgbClr val="0070C0"/>
                </a:solidFill>
              </a:rPr>
              <a:t>)</a:t>
            </a:r>
            <a:endParaRPr lang="en-US" dirty="0" smtClean="0"/>
          </a:p>
        </p:txBody>
      </p:sp>
      <p:sp>
        <p:nvSpPr>
          <p:cNvPr id="89601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3434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Personal Gear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Clothing for the season, weather, and length of deployment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Toilet kit: soap, razor, deodorant, comb, toilet paper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Foul weather or protective gear, warm coats, hats, etc. as needed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Sleeping bag, closed-cell foam pad, pillow, ear plugs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High energy snacks </a:t>
            </a:r>
          </a:p>
        </p:txBody>
      </p:sp>
      <p:sp>
        <p:nvSpPr>
          <p:cNvPr id="896013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343400" cy="41148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sz="2000" dirty="0" smtClean="0"/>
              <a:t>Easily prepared dried foods that will store for long periods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Eating and cooking equipment if needed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Water containers, filled before departure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First aid kit, personal medications and prescriptions for up to one week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Money, including a large quantity of quarters for vending machines, tolls, etc.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Telephone calling card </a:t>
            </a:r>
          </a:p>
        </p:txBody>
      </p:sp>
    </p:spTree>
    <p:extLst>
      <p:ext uri="{BB962C8B-B14F-4D97-AF65-F5344CB8AC3E}">
        <p14:creationId xmlns:p14="http://schemas.microsoft.com/office/powerpoint/2010/main" val="382247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6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6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6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6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6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6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6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6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6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6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6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6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6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6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6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6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6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6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6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6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96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6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6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6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012" grpId="0" build="p"/>
      <p:bldP spid="8960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Jump Kit Idea List </a:t>
            </a:r>
            <a:r>
              <a:rPr lang="en-US" sz="1200" b="1" dirty="0">
                <a:solidFill>
                  <a:srgbClr val="0070C0"/>
                </a:solidFill>
              </a:rPr>
              <a:t>(</a:t>
            </a:r>
            <a:r>
              <a:rPr lang="en-US" sz="1200" b="1" dirty="0" err="1">
                <a:solidFill>
                  <a:srgbClr val="0070C0"/>
                </a:solidFill>
              </a:rPr>
              <a:t>cont</a:t>
            </a:r>
            <a:r>
              <a:rPr lang="en-US" sz="1200" b="1" dirty="0">
                <a:solidFill>
                  <a:srgbClr val="0070C0"/>
                </a:solidFill>
              </a:rPr>
              <a:t>)</a:t>
            </a:r>
            <a:endParaRPr lang="en-US" dirty="0" smtClean="0"/>
          </a:p>
        </p:txBody>
      </p:sp>
      <p:sp>
        <p:nvSpPr>
          <p:cNvPr id="89703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smtClean="0"/>
              <a:t>Information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ID cards and other authorizations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Copy of Amateur Radio license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Frequency lists and net schedules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Maps, both street and topographic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Key phone numbers, email and internet addresses </a:t>
            </a:r>
          </a:p>
        </p:txBody>
      </p:sp>
      <p:sp>
        <p:nvSpPr>
          <p:cNvPr id="89703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 smtClean="0"/>
              <a:t>Contact information for other members in your group, EC, DEC, SEC, and others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Copy of emergency plans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Resource lists: who to call for which kinds of problems 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Log sheets, message forms </a:t>
            </a:r>
          </a:p>
        </p:txBody>
      </p:sp>
    </p:spTree>
    <p:extLst>
      <p:ext uri="{BB962C8B-B14F-4D97-AF65-F5344CB8AC3E}">
        <p14:creationId xmlns:p14="http://schemas.microsoft.com/office/powerpoint/2010/main" val="10803881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7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7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70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7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70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7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7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70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7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7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7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7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7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7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7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7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7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7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30" grpId="0" build="p"/>
      <p:bldP spid="8970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Jump Kit Idea List </a:t>
            </a:r>
            <a:r>
              <a:rPr lang="en-US" sz="1200" b="1" dirty="0">
                <a:solidFill>
                  <a:srgbClr val="0070C0"/>
                </a:solidFill>
              </a:rPr>
              <a:t>(</a:t>
            </a:r>
            <a:r>
              <a:rPr lang="en-US" sz="1200" b="1" dirty="0" err="1">
                <a:solidFill>
                  <a:srgbClr val="0070C0"/>
                </a:solidFill>
              </a:rPr>
              <a:t>cont</a:t>
            </a:r>
            <a:r>
              <a:rPr lang="en-US" sz="1200" b="1" dirty="0">
                <a:solidFill>
                  <a:srgbClr val="0070C0"/>
                </a:solidFill>
              </a:rPr>
              <a:t>)</a:t>
            </a:r>
            <a:endParaRPr lang="en-US" dirty="0" smtClean="0"/>
          </a:p>
        </p:txBody>
      </p:sp>
      <p:sp>
        <p:nvSpPr>
          <p:cNvPr id="898057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 b="1" smtClean="0"/>
              <a:t>Operating Supplies</a:t>
            </a:r>
          </a:p>
          <a:p>
            <a:pPr lvl="1"/>
            <a:r>
              <a:rPr lang="en-US" sz="2200" smtClean="0"/>
              <a:t>Preprinted message forms </a:t>
            </a:r>
          </a:p>
          <a:p>
            <a:pPr lvl="1"/>
            <a:r>
              <a:rPr lang="en-US" sz="2200" smtClean="0"/>
              <a:t>Log sheets or books </a:t>
            </a:r>
          </a:p>
          <a:p>
            <a:pPr lvl="1"/>
            <a:r>
              <a:rPr lang="en-US" sz="2200" smtClean="0"/>
              <a:t>Standard forms used by the served agency </a:t>
            </a:r>
          </a:p>
          <a:p>
            <a:pPr lvl="1"/>
            <a:r>
              <a:rPr lang="en-US" sz="2200" smtClean="0"/>
              <a:t>Letter or legal size notepads </a:t>
            </a:r>
          </a:p>
          <a:p>
            <a:pPr lvl="1"/>
            <a:r>
              <a:rPr lang="en-US" sz="2200" smtClean="0"/>
              <a:t>Sticky notes </a:t>
            </a:r>
          </a:p>
          <a:p>
            <a:endParaRPr lang="en-US" sz="2200" smtClean="0"/>
          </a:p>
        </p:txBody>
      </p:sp>
      <p:sp>
        <p:nvSpPr>
          <p:cNvPr id="898058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sz="2200" smtClean="0"/>
              <a:t>Paper clips and rubber bands </a:t>
            </a:r>
          </a:p>
          <a:p>
            <a:pPr lvl="1"/>
            <a:r>
              <a:rPr lang="en-US" sz="2200" smtClean="0"/>
              <a:t>Blank envelopes </a:t>
            </a:r>
          </a:p>
          <a:p>
            <a:pPr lvl="1"/>
            <a:r>
              <a:rPr lang="en-US" sz="2200" smtClean="0"/>
              <a:t>Stapler, spare staples </a:t>
            </a:r>
          </a:p>
          <a:p>
            <a:endParaRPr lang="en-US" sz="2200" smtClean="0"/>
          </a:p>
        </p:txBody>
      </p:sp>
    </p:spTree>
    <p:extLst>
      <p:ext uri="{BB962C8B-B14F-4D97-AF65-F5344CB8AC3E}">
        <p14:creationId xmlns:p14="http://schemas.microsoft.com/office/powerpoint/2010/main" val="42705795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8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8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8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8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8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8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8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8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8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8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8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8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8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8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98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7" grpId="0" build="p"/>
      <p:bldP spid="8980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Sub-Dividing Your Kits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Quick deployment kit </a:t>
            </a:r>
          </a:p>
          <a:p>
            <a:pPr lvl="1"/>
            <a:r>
              <a:rPr lang="en-US" sz="2200" dirty="0" smtClean="0"/>
              <a:t>hand-held radio kit, personal essentials, in a large daypack </a:t>
            </a:r>
          </a:p>
          <a:p>
            <a:r>
              <a:rPr lang="en-US" sz="2200" dirty="0" smtClean="0"/>
              <a:t>VHF/UHF, HF kits for fixed locations </a:t>
            </a:r>
          </a:p>
          <a:p>
            <a:r>
              <a:rPr lang="en-US" sz="2200" dirty="0" smtClean="0"/>
              <a:t>Accessory and tool kit </a:t>
            </a:r>
          </a:p>
          <a:p>
            <a:r>
              <a:rPr lang="en-US" sz="2200" dirty="0" smtClean="0"/>
              <a:t>Emergency power kit </a:t>
            </a:r>
          </a:p>
          <a:p>
            <a:r>
              <a:rPr lang="en-US" sz="2200" dirty="0" smtClean="0"/>
              <a:t>Short and long term personal kits in duffel bags </a:t>
            </a:r>
          </a:p>
          <a:p>
            <a:r>
              <a:rPr lang="en-US" sz="2200" dirty="0" smtClean="0"/>
              <a:t>Field kitchen and food box in plastic storage tubs </a:t>
            </a:r>
          </a:p>
          <a:p>
            <a:r>
              <a:rPr lang="en-US" sz="2200" dirty="0" smtClean="0"/>
              <a:t>Field shelter kit (tents, tarps, tables, chairs, battery/gas lights) in plastic storage tubs 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8739427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Pre-Planning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Where to go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What to do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Which frequency should you check in on initially? Is there a "backup" frequency?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If a repeater is out of service, which simplex frequency is used for the net?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Which nets will be activated first? 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Should you report to a pre-determined location or will your assignment be made as needed? </a:t>
            </a:r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Familiarize yourself with resources, requirements, and limitations for possible deployment locations</a:t>
            </a:r>
          </a:p>
        </p:txBody>
      </p:sp>
    </p:spTree>
    <p:extLst>
      <p:ext uri="{BB962C8B-B14F-4D97-AF65-F5344CB8AC3E}">
        <p14:creationId xmlns:p14="http://schemas.microsoft.com/office/powerpoint/2010/main" val="36246111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Pre-Planning </a:t>
            </a:r>
            <a:r>
              <a:rPr lang="en-US" sz="1200" b="1" dirty="0" smtClean="0">
                <a:solidFill>
                  <a:srgbClr val="0070C0"/>
                </a:solidFill>
              </a:rPr>
              <a:t>(</a:t>
            </a:r>
            <a:r>
              <a:rPr lang="en-US" sz="1200" b="1" dirty="0" err="1" smtClean="0">
                <a:solidFill>
                  <a:srgbClr val="0070C0"/>
                </a:solidFill>
              </a:rPr>
              <a:t>cont</a:t>
            </a:r>
            <a:r>
              <a:rPr lang="en-US" sz="1200" b="1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848600" cy="5410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Will you need a long antenna cable to get from your operating position to the roof?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Are antennas or cables permanently installed, or will you need to bring your own?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Will you be in one room with everyone else, or in a separate room?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Is there dependable emergency power to circuits at possible operating positions?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Does the building have an independent and dependable water supply?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Is there good cell phone or beeper coverage inside the building?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Can you reach local repeaters reliably with only a rubber duck antenna, or do you need an antenna with gain?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If the repeaters are out of service, how far can you reach on a simplex channel?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Will you need an HF radio to reach the net? </a:t>
            </a:r>
          </a:p>
        </p:txBody>
      </p:sp>
    </p:spTree>
    <p:extLst>
      <p:ext uri="{BB962C8B-B14F-4D97-AF65-F5344CB8AC3E}">
        <p14:creationId xmlns:p14="http://schemas.microsoft.com/office/powerpoint/2010/main" val="21663270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Important Pre-Planning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Consider escape routes </a:t>
            </a:r>
          </a:p>
          <a:p>
            <a:pPr lvl="1"/>
            <a:r>
              <a:rPr lang="en-US" smtClean="0"/>
              <a:t>If you could be in the path of a storm surge or other dangerous condition, know all the possible routes out of the area 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If you will be stationed in a large building such as a school or hospital, find the fire exits, and learn which parking areas will be the safest for your vehicle</a:t>
            </a:r>
          </a:p>
        </p:txBody>
      </p:sp>
    </p:spTree>
    <p:extLst>
      <p:ext uri="{BB962C8B-B14F-4D97-AF65-F5344CB8AC3E}">
        <p14:creationId xmlns:p14="http://schemas.microsoft.com/office/powerpoint/2010/main" val="3367318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Training &amp; Education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smtClean="0"/>
              <a:t>The more you know, the more effective and valuable you will be </a:t>
            </a:r>
          </a:p>
          <a:p>
            <a:pPr lvl="1">
              <a:lnSpc>
                <a:spcPct val="80000"/>
              </a:lnSpc>
            </a:pPr>
            <a:r>
              <a:rPr lang="en-US" sz="2200" smtClean="0"/>
              <a:t>Work within your own emcomm organization to get any additional training or information you might need </a:t>
            </a:r>
          </a:p>
          <a:p>
            <a:pPr lvl="2">
              <a:lnSpc>
                <a:spcPct val="80000"/>
              </a:lnSpc>
            </a:pPr>
            <a:r>
              <a:rPr lang="en-US" sz="2200" smtClean="0"/>
              <a:t>American Red Cross offers self-study or classroom courses in mass care, damage assessment, and other areas that either directly involve or depend upon effective communication</a:t>
            </a:r>
          </a:p>
          <a:p>
            <a:pPr lvl="2">
              <a:lnSpc>
                <a:spcPct val="80000"/>
              </a:lnSpc>
            </a:pPr>
            <a:r>
              <a:rPr lang="en-US" sz="2200" smtClean="0"/>
              <a:t>Federal Emergency Management Agency's Emergency Management Institute </a:t>
            </a:r>
          </a:p>
          <a:p>
            <a:pPr lvl="2">
              <a:lnSpc>
                <a:spcPct val="80000"/>
              </a:lnSpc>
            </a:pPr>
            <a:endParaRPr lang="en-US" sz="2200" smtClean="0"/>
          </a:p>
          <a:p>
            <a:pPr lvl="1">
              <a:lnSpc>
                <a:spcPct val="80000"/>
              </a:lnSpc>
            </a:pPr>
            <a:r>
              <a:rPr lang="en-US" sz="2200" smtClean="0"/>
              <a:t> Participate in any drills or exercises offered  </a:t>
            </a:r>
          </a:p>
          <a:p>
            <a:pPr lvl="2">
              <a:lnSpc>
                <a:spcPct val="80000"/>
              </a:lnSpc>
            </a:pPr>
            <a:r>
              <a:rPr lang="en-US" sz="2200" smtClean="0"/>
              <a:t>ARRL's Field Day and Simulated Emergency Test </a:t>
            </a:r>
          </a:p>
        </p:txBody>
      </p:sp>
    </p:spTree>
    <p:extLst>
      <p:ext uri="{BB962C8B-B14F-4D97-AF65-F5344CB8AC3E}">
        <p14:creationId xmlns:p14="http://schemas.microsoft.com/office/powerpoint/2010/main" val="1841322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Emergency Response Levels of Participation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2659082"/>
            <a:ext cx="6858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/>
              <a:t>Home</a:t>
            </a:r>
          </a:p>
          <a:p>
            <a:r>
              <a:rPr lang="en-US" sz="2800" dirty="0" smtClean="0"/>
              <a:t>	Neighbor</a:t>
            </a:r>
            <a:endParaRPr lang="en-US" sz="2800" dirty="0"/>
          </a:p>
          <a:p>
            <a:r>
              <a:rPr lang="en-US" sz="2800" dirty="0" smtClean="0"/>
              <a:t>		  Neighborhood</a:t>
            </a:r>
          </a:p>
          <a:p>
            <a:r>
              <a:rPr lang="en-US" sz="2800" dirty="0" smtClean="0"/>
              <a:t>			</a:t>
            </a:r>
            <a:r>
              <a:rPr lang="en-US" sz="2800" dirty="0"/>
              <a:t> </a:t>
            </a:r>
            <a:r>
              <a:rPr lang="en-US" sz="2800" dirty="0" smtClean="0"/>
              <a:t>   Community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City</a:t>
            </a:r>
            <a:endParaRPr lang="en-US" sz="2800" dirty="0"/>
          </a:p>
          <a:p>
            <a:r>
              <a:rPr lang="en-US" sz="2800" dirty="0" smtClean="0"/>
              <a:t>	County</a:t>
            </a:r>
            <a:endParaRPr lang="en-US" sz="2800" dirty="0"/>
          </a:p>
          <a:p>
            <a:r>
              <a:rPr lang="en-US" sz="2800" dirty="0" smtClean="0"/>
              <a:t>		     State</a:t>
            </a:r>
            <a:endParaRPr lang="en-US" sz="2800" dirty="0"/>
          </a:p>
          <a:p>
            <a:r>
              <a:rPr lang="en-US" sz="28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8488" y="1783437"/>
            <a:ext cx="5047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do you need at each level?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194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Four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1 – Topics 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5b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2 – Topics 6, 7a, 7b, 7c, 7d, 8, 9, 10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Session 3 – Topics 11,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12, 13,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14, 15</a:t>
            </a:r>
          </a:p>
          <a:p>
            <a:pPr marL="0" indent="0">
              <a:buNone/>
            </a:pPr>
            <a:r>
              <a:rPr lang="en-US" dirty="0" smtClean="0"/>
              <a:t>Session 4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16,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17 Question</a:t>
            </a:r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648200"/>
          </a:xfrm>
        </p:spPr>
        <p:txBody>
          <a:bodyPr>
            <a:normAutofit lnSpcReduction="10000"/>
          </a:bodyPr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/>
              <a:t>Of the following, which is the </a:t>
            </a:r>
            <a:r>
              <a:rPr lang="en-US" b="1" dirty="0" smtClean="0">
                <a:solidFill>
                  <a:srgbClr val="FF0000"/>
                </a:solidFill>
              </a:rPr>
              <a:t>best</a:t>
            </a:r>
            <a:r>
              <a:rPr lang="en-US" b="1" dirty="0" smtClean="0"/>
              <a:t> reason for preparing a jump kit in advance?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You will not leave something important at home or waste valuable time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You are spared the added expense of shopping for something after an emergency arises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You can be fully rested on the day of the emergency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You can test the batteries on your hand held VHF before leaving home</a:t>
            </a:r>
          </a:p>
        </p:txBody>
      </p:sp>
    </p:spTree>
    <p:extLst>
      <p:ext uri="{BB962C8B-B14F-4D97-AF65-F5344CB8AC3E}">
        <p14:creationId xmlns:p14="http://schemas.microsoft.com/office/powerpoint/2010/main" val="35969468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8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17 Question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038600"/>
          </a:xfrm>
        </p:spPr>
        <p:txBody>
          <a:bodyPr/>
          <a:lstStyle/>
          <a:p>
            <a:pPr marL="495300" indent="-495300">
              <a:buFont typeface="Wingdings" pitchFamily="2" charset="2"/>
              <a:buAutoNum type="arabicPeriod" startAt="2"/>
            </a:pPr>
            <a:r>
              <a:rPr lang="en-US" b="1" dirty="0" smtClean="0"/>
              <a:t>Which of the following would you </a:t>
            </a:r>
            <a:r>
              <a:rPr lang="en-US" b="1" dirty="0" smtClean="0">
                <a:solidFill>
                  <a:srgbClr val="FF0000"/>
                </a:solidFill>
              </a:rPr>
              <a:t>omit</a:t>
            </a:r>
            <a:r>
              <a:rPr lang="en-US" b="1" dirty="0" smtClean="0"/>
              <a:t> from a jump kit prepared for a 12-hour deployment?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Hand held VHF or dual band radio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Spare rechargeable batteries for the hand held radio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High energy snacks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Camp cot and tent</a:t>
            </a:r>
          </a:p>
        </p:txBody>
      </p:sp>
    </p:spTree>
    <p:extLst>
      <p:ext uri="{BB962C8B-B14F-4D97-AF65-F5344CB8AC3E}">
        <p14:creationId xmlns:p14="http://schemas.microsoft.com/office/powerpoint/2010/main" val="39498343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87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Topic 17 – Preparing for Deployment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91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17 Question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Wingdings" pitchFamily="2" charset="2"/>
              <a:buAutoNum type="arabicPeriod" startAt="3"/>
            </a:pPr>
            <a:r>
              <a:rPr lang="en-US" b="1" dirty="0" smtClean="0"/>
              <a:t>Among the following, which are the </a:t>
            </a:r>
            <a:r>
              <a:rPr lang="en-US" b="1" dirty="0" smtClean="0">
                <a:solidFill>
                  <a:srgbClr val="FF0000"/>
                </a:solidFill>
              </a:rPr>
              <a:t>most </a:t>
            </a:r>
            <a:r>
              <a:rPr lang="en-US" b="1" dirty="0" smtClean="0"/>
              <a:t>important items of information to include in your jump kit?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ID cards and other authorizations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Field cookbook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Automobile repair manual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Instruction book for your chain saw</a:t>
            </a:r>
          </a:p>
        </p:txBody>
      </p:sp>
    </p:spTree>
    <p:extLst>
      <p:ext uri="{BB962C8B-B14F-4D97-AF65-F5344CB8AC3E}">
        <p14:creationId xmlns:p14="http://schemas.microsoft.com/office/powerpoint/2010/main" val="31337577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88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17 Question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>
              <a:buFont typeface="Wingdings" pitchFamily="2" charset="2"/>
              <a:buAutoNum type="arabicPeriod" startAt="4"/>
            </a:pPr>
            <a:r>
              <a:rPr lang="en-US" b="1" dirty="0" smtClean="0"/>
              <a:t>Among the following, which is the </a:t>
            </a:r>
            <a:r>
              <a:rPr lang="en-US" b="1" dirty="0" smtClean="0">
                <a:solidFill>
                  <a:srgbClr val="FF0000"/>
                </a:solidFill>
              </a:rPr>
              <a:t>least</a:t>
            </a:r>
            <a:r>
              <a:rPr lang="en-US" b="1" dirty="0" smtClean="0"/>
              <a:t> important item of personal gear to include in your jump kit?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Frequency lists and net schedules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Contact information for other members of your group, EC, DEC and SEC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Key phone numbers, email and Internet addresses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deck of playing cards</a:t>
            </a:r>
          </a:p>
        </p:txBody>
      </p:sp>
    </p:spTree>
    <p:extLst>
      <p:ext uri="{BB962C8B-B14F-4D97-AF65-F5344CB8AC3E}">
        <p14:creationId xmlns:p14="http://schemas.microsoft.com/office/powerpoint/2010/main" val="17410796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8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88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17 Question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96413"/>
            <a:ext cx="8077200" cy="5032987"/>
          </a:xfrm>
        </p:spPr>
        <p:txBody>
          <a:bodyPr>
            <a:normAutofit/>
          </a:bodyPr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b="1" dirty="0" smtClean="0"/>
              <a:t>If you are assigned in advance to a particular location for emcomm operations, what is the </a:t>
            </a:r>
            <a:r>
              <a:rPr lang="en-US" b="1" dirty="0" smtClean="0">
                <a:solidFill>
                  <a:srgbClr val="FF0000"/>
                </a:solidFill>
              </a:rPr>
              <a:t>least</a:t>
            </a:r>
            <a:r>
              <a:rPr lang="en-US" b="1" dirty="0" smtClean="0"/>
              <a:t> important thing to know in advance?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The escape routes from the facility itself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The regular business hours maintained at the facility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The availability of radio equipment at the facility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The location of your operating position and the planned location of the antenna</a:t>
            </a:r>
          </a:p>
        </p:txBody>
      </p:sp>
    </p:spTree>
    <p:extLst>
      <p:ext uri="{BB962C8B-B14F-4D97-AF65-F5344CB8AC3E}">
        <p14:creationId xmlns:p14="http://schemas.microsoft.com/office/powerpoint/2010/main" val="32772325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88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2743200"/>
            <a:ext cx="7543800" cy="13620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 dirty="0" smtClean="0"/>
              <a:t>Any Questions Before Starting Topic 18?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1395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Prepared for What?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You never know which challenges an emergency situation will offer </a:t>
            </a:r>
          </a:p>
          <a:p>
            <a:endParaRPr lang="en-US" sz="2200" dirty="0" smtClean="0"/>
          </a:p>
          <a:p>
            <a:r>
              <a:rPr lang="en-US" sz="2200" dirty="0" smtClean="0"/>
              <a:t>Wide range of considerations</a:t>
            </a:r>
          </a:p>
          <a:p>
            <a:pPr lvl="1"/>
            <a:r>
              <a:rPr lang="en-US" sz="2200" dirty="0" smtClean="0"/>
              <a:t>including radio equipment</a:t>
            </a:r>
          </a:p>
          <a:p>
            <a:pPr lvl="1"/>
            <a:r>
              <a:rPr lang="en-US" sz="2200" dirty="0" smtClean="0"/>
              <a:t>power sources </a:t>
            </a:r>
          </a:p>
          <a:p>
            <a:pPr lvl="1"/>
            <a:r>
              <a:rPr lang="en-US" sz="2200" dirty="0" smtClean="0"/>
              <a:t>clothing and personal gear</a:t>
            </a:r>
          </a:p>
          <a:p>
            <a:pPr lvl="1"/>
            <a:r>
              <a:rPr lang="en-US" sz="2200" dirty="0" smtClean="0"/>
              <a:t>food and water, </a:t>
            </a:r>
          </a:p>
          <a:p>
            <a:pPr lvl="1"/>
            <a:r>
              <a:rPr lang="en-US" sz="2200" dirty="0" smtClean="0"/>
              <a:t>information</a:t>
            </a:r>
          </a:p>
          <a:p>
            <a:pPr lvl="1"/>
            <a:r>
              <a:rPr lang="en-US" sz="2200" dirty="0" smtClean="0"/>
              <a:t>specialized training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590800"/>
            <a:ext cx="2371725" cy="320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166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Prepared for What?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No two deployments are the same, and each region offers its own specific challenges. </a:t>
            </a:r>
          </a:p>
          <a:p>
            <a:endParaRPr lang="en-US" sz="2200" dirty="0" smtClean="0"/>
          </a:p>
          <a:p>
            <a:r>
              <a:rPr lang="en-US" sz="2200" dirty="0" smtClean="0"/>
              <a:t>What is appropriate for rural Minnesota in January probably won't work for urban southern California in any season. </a:t>
            </a:r>
          </a:p>
          <a:p>
            <a:endParaRPr lang="en-US" sz="2200" dirty="0" smtClean="0"/>
          </a:p>
          <a:p>
            <a:r>
              <a:rPr lang="en-US" sz="2200" dirty="0" smtClean="0"/>
              <a:t>Goal is to help you think about ways to be prepared for your particular situation </a:t>
            </a:r>
          </a:p>
        </p:txBody>
      </p:sp>
    </p:spTree>
    <p:extLst>
      <p:ext uri="{BB962C8B-B14F-4D97-AF65-F5344CB8AC3E}">
        <p14:creationId xmlns:p14="http://schemas.microsoft.com/office/powerpoint/2010/main" val="39468295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Jump Kits</a:t>
            </a:r>
          </a:p>
        </p:txBody>
      </p:sp>
      <p:sp>
        <p:nvSpPr>
          <p:cNvPr id="886788" name="Text Box 4"/>
          <p:cNvSpPr txBox="1">
            <a:spLocks noChangeArrowheads="1"/>
          </p:cNvSpPr>
          <p:nvPr/>
        </p:nvSpPr>
        <p:spPr bwMode="auto">
          <a:xfrm>
            <a:off x="1600200" y="1905001"/>
            <a:ext cx="5943600" cy="8309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dirty="0">
                <a:solidFill>
                  <a:srgbClr val="000099"/>
                </a:solidFill>
              </a:rPr>
              <a:t>It’s 3am..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Do you know where your equipment is?</a:t>
            </a:r>
          </a:p>
        </p:txBody>
      </p:sp>
      <p:pic>
        <p:nvPicPr>
          <p:cNvPr id="886790" name="Picture 6" descr="MCj0078811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24200"/>
            <a:ext cx="3581400" cy="334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4791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8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Jump Kits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3962400"/>
          </a:xfrm>
        </p:spPr>
        <p:txBody>
          <a:bodyPr/>
          <a:lstStyle/>
          <a:p>
            <a:r>
              <a:rPr lang="en-US" sz="2200" dirty="0" smtClean="0"/>
              <a:t>Keep a kit of the items you need ready to go at a moment's notice, any time day or night, any condition </a:t>
            </a:r>
          </a:p>
          <a:p>
            <a:pPr lvl="1"/>
            <a:r>
              <a:rPr lang="en-US" sz="2200" dirty="0" smtClean="0"/>
              <a:t>Jump Kit</a:t>
            </a:r>
          </a:p>
          <a:p>
            <a:pPr lvl="1"/>
            <a:r>
              <a:rPr lang="en-US" sz="2200" dirty="0" smtClean="0"/>
              <a:t>Go Bag</a:t>
            </a:r>
          </a:p>
          <a:p>
            <a:pPr lvl="1"/>
            <a:endParaRPr lang="en-US" sz="2200" dirty="0" smtClean="0"/>
          </a:p>
          <a:p>
            <a:r>
              <a:rPr lang="en-US" sz="2200" dirty="0" smtClean="0"/>
              <a:t>Without a jump kit, you will leave something important at home, or bring items that will not do the job</a:t>
            </a:r>
          </a:p>
          <a:p>
            <a:endParaRPr lang="en-US" sz="2200" dirty="0" smtClean="0"/>
          </a:p>
          <a:p>
            <a:r>
              <a:rPr lang="en-US" sz="2200" dirty="0" smtClean="0"/>
              <a:t>Gathering and packing your equipment at the last moment wastes precious time </a:t>
            </a:r>
          </a:p>
        </p:txBody>
      </p:sp>
      <p:sp>
        <p:nvSpPr>
          <p:cNvPr id="887812" name="Text Box 4"/>
          <p:cNvSpPr txBox="1">
            <a:spLocks noChangeArrowheads="1"/>
          </p:cNvSpPr>
          <p:nvPr/>
        </p:nvSpPr>
        <p:spPr bwMode="auto">
          <a:xfrm>
            <a:off x="1371600" y="5410200"/>
            <a:ext cx="7024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dirty="0">
                <a:solidFill>
                  <a:srgbClr val="FF3300"/>
                </a:solidFill>
              </a:rPr>
              <a:t>Think through each probable deployment ahead of time, </a:t>
            </a:r>
          </a:p>
          <a:p>
            <a:pPr algn="ctr"/>
            <a:r>
              <a:rPr lang="en-US" sz="2000" dirty="0">
                <a:solidFill>
                  <a:srgbClr val="FF3300"/>
                </a:solidFill>
              </a:rPr>
              <a:t>and range of situations you might encounter…</a:t>
            </a:r>
          </a:p>
        </p:txBody>
      </p:sp>
    </p:spTree>
    <p:extLst>
      <p:ext uri="{BB962C8B-B14F-4D97-AF65-F5344CB8AC3E}">
        <p14:creationId xmlns:p14="http://schemas.microsoft.com/office/powerpoint/2010/main" val="1190092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Questions to Ask</a:t>
            </a:r>
          </a:p>
        </p:txBody>
      </p:sp>
      <p:sp>
        <p:nvSpPr>
          <p:cNvPr id="88883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95400"/>
            <a:ext cx="38481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/>
              <a:t>Which networks will you need to join, and which equipment will you need to do so?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Will you need to be able to relocate quickly, or can you bring a ton of gear?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Will you be on foot, or near your vehicle?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Is your assignment at a fixed location or will you be mobile?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How long might you be deployed - less than 48 hours, up to 72 hours, or even a week or more? </a:t>
            </a:r>
          </a:p>
        </p:txBody>
      </p:sp>
      <p:sp>
        <p:nvSpPr>
          <p:cNvPr id="8888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295400"/>
            <a:ext cx="38481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/>
              <a:t>Will you be in a building with reliable power and working toilets, or in a tent away from civilization? What sort of weather or other conditions might be encountered?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Where will food and water come from? Are sanitary facilities available?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Will there be a place to sleep?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Do you need to plan for a wide variety of possible scenarios, or only a few? 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Can some items do “double duty” to save space and weight?</a:t>
            </a:r>
          </a:p>
        </p:txBody>
      </p:sp>
    </p:spTree>
    <p:extLst>
      <p:ext uri="{BB962C8B-B14F-4D97-AF65-F5344CB8AC3E}">
        <p14:creationId xmlns:p14="http://schemas.microsoft.com/office/powerpoint/2010/main" val="26837061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8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8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8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8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8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88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8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88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8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88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8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8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8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8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8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8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8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8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8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8838" grpId="0" build="p"/>
      <p:bldP spid="88883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1998</Words>
  <Application>Microsoft Office PowerPoint</Application>
  <PresentationFormat>On-screen Show (4:3)</PresentationFormat>
  <Paragraphs>285</Paragraphs>
  <Slides>43</Slides>
  <Notes>6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Training</vt:lpstr>
      <vt:lpstr>Training Volunteers</vt:lpstr>
      <vt:lpstr>Reminder</vt:lpstr>
      <vt:lpstr>Session Four Topic</vt:lpstr>
      <vt:lpstr>Topic 17 – Preparing for Deployment</vt:lpstr>
      <vt:lpstr>Prepared for What?</vt:lpstr>
      <vt:lpstr>Prepared for What?</vt:lpstr>
      <vt:lpstr>Jump Kits</vt:lpstr>
      <vt:lpstr>Jump Kits</vt:lpstr>
      <vt:lpstr>Questions to Ask</vt:lpstr>
      <vt:lpstr>Jump Kit Category</vt:lpstr>
      <vt:lpstr>Jump Kit Idea List</vt:lpstr>
      <vt:lpstr>Jump Kit Idea List (cont)</vt:lpstr>
      <vt:lpstr>Jump Kit Idea List (cont)</vt:lpstr>
      <vt:lpstr>Jump Kit Idea List (cont)</vt:lpstr>
      <vt:lpstr>Jump Kit Idea List (cont)</vt:lpstr>
      <vt:lpstr>Jump Kit Idea List (cont)</vt:lpstr>
      <vt:lpstr>Sub-Dividing Your Kits</vt:lpstr>
      <vt:lpstr>Pre-Planning</vt:lpstr>
      <vt:lpstr>Pre-Planning (cont)</vt:lpstr>
      <vt:lpstr>Important Pre-Planning</vt:lpstr>
      <vt:lpstr>Training &amp; Education</vt:lpstr>
      <vt:lpstr>Emergency Response Levels of Participation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17 Question</vt:lpstr>
      <vt:lpstr>Topic 17 Question</vt:lpstr>
      <vt:lpstr>Topic 17 Question</vt:lpstr>
      <vt:lpstr>Topic 17 Question</vt:lpstr>
      <vt:lpstr>Topic 17 Question</vt:lpstr>
      <vt:lpstr>Any Questions Before Starting Topic 18?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2012-03-04T20:22:03Z</dcterms:modified>
</cp:coreProperties>
</file>